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1"/>
  </p:notesMasterIdLst>
  <p:handoutMasterIdLst>
    <p:handoutMasterId r:id="rId12"/>
  </p:handoutMasterIdLst>
  <p:sldIdLst>
    <p:sldId id="280" r:id="rId2"/>
    <p:sldId id="319" r:id="rId3"/>
    <p:sldId id="320" r:id="rId4"/>
    <p:sldId id="322" r:id="rId5"/>
    <p:sldId id="321" r:id="rId6"/>
    <p:sldId id="323" r:id="rId7"/>
    <p:sldId id="324" r:id="rId8"/>
    <p:sldId id="318" r:id="rId9"/>
    <p:sldId id="301" r:id="rId10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94D"/>
    <a:srgbClr val="330036"/>
    <a:srgbClr val="38182F"/>
    <a:srgbClr val="33658A"/>
    <a:srgbClr val="F26419"/>
    <a:srgbClr val="F6AE2D"/>
    <a:srgbClr val="B7B6C2"/>
    <a:srgbClr val="F5F1E3"/>
    <a:srgbClr val="D0CEBA"/>
    <a:srgbClr val="E9D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Domo we have combination of the two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Applying the Analytical Factory Approach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87E9-EAFC-094B-8343-FFF86694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analytical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A01BE-7017-714F-AE33-C5F8B75C6519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As far as I can tell, not a widely used term</a:t>
            </a:r>
          </a:p>
          <a:p>
            <a:r>
              <a:rPr lang="en-US" dirty="0"/>
              <a:t>Basic idea: standardize procedures to drastically reduce development time</a:t>
            </a:r>
          </a:p>
          <a:p>
            <a:r>
              <a:rPr lang="en-US" dirty="0"/>
              <a:t>Especially if processes are digitized</a:t>
            </a:r>
          </a:p>
        </p:txBody>
      </p:sp>
    </p:spTree>
    <p:extLst>
      <p:ext uri="{BB962C8B-B14F-4D97-AF65-F5344CB8AC3E}">
        <p14:creationId xmlns:p14="http://schemas.microsoft.com/office/powerpoint/2010/main" val="58177368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E182-8221-E040-9B99-B0F4F129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CF628A-784E-7049-9536-494DC72FF0AB}"/>
              </a:ext>
            </a:extLst>
          </p:cNvPr>
          <p:cNvSpPr/>
          <p:nvPr/>
        </p:nvSpPr>
        <p:spPr>
          <a:xfrm>
            <a:off x="10942637" y="4602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9665-7FC5-C645-BED9-66B6A5F528F2}"/>
              </a:ext>
            </a:extLst>
          </p:cNvPr>
          <p:cNvSpPr/>
          <p:nvPr/>
        </p:nvSpPr>
        <p:spPr>
          <a:xfrm>
            <a:off x="1170464" y="2620962"/>
            <a:ext cx="7562373" cy="8610600"/>
          </a:xfrm>
          <a:prstGeom prst="roundRect">
            <a:avLst>
              <a:gd name="adj" fmla="val 3476"/>
            </a:avLst>
          </a:prstGeom>
          <a:solidFill>
            <a:srgbClr val="2F394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400 Product combinations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200 Pieces of service advice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100 Product-specific messages (and growing)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9D4A0-9CE1-E345-ABEC-DA4DB07AC851}"/>
              </a:ext>
            </a:extLst>
          </p:cNvPr>
          <p:cNvSpPr/>
          <p:nvPr/>
        </p:nvSpPr>
        <p:spPr>
          <a:xfrm>
            <a:off x="11095037" y="4754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638959-5091-4147-9E46-BBEF3EF7D001}"/>
              </a:ext>
            </a:extLst>
          </p:cNvPr>
          <p:cNvSpPr/>
          <p:nvPr/>
        </p:nvSpPr>
        <p:spPr>
          <a:xfrm>
            <a:off x="11247437" y="4906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4BC9E1-FB08-164E-83DC-4962B49BF8D8}"/>
              </a:ext>
            </a:extLst>
          </p:cNvPr>
          <p:cNvSpPr/>
          <p:nvPr/>
        </p:nvSpPr>
        <p:spPr>
          <a:xfrm>
            <a:off x="11399837" y="5059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911FB9-773D-B744-8F42-4B4D6BDD7C17}"/>
              </a:ext>
            </a:extLst>
          </p:cNvPr>
          <p:cNvSpPr/>
          <p:nvPr/>
        </p:nvSpPr>
        <p:spPr>
          <a:xfrm>
            <a:off x="11552237" y="52117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0CA788-9E91-CB4E-87BF-EEFA7B400510}"/>
              </a:ext>
            </a:extLst>
          </p:cNvPr>
          <p:cNvSpPr/>
          <p:nvPr/>
        </p:nvSpPr>
        <p:spPr>
          <a:xfrm>
            <a:off x="11704637" y="5364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FE4004-5025-C444-B4E3-D2715CD5EA84}"/>
              </a:ext>
            </a:extLst>
          </p:cNvPr>
          <p:cNvSpPr/>
          <p:nvPr/>
        </p:nvSpPr>
        <p:spPr>
          <a:xfrm>
            <a:off x="11857037" y="5516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1F56D1-05B7-3E4F-B330-EA5384C6A609}"/>
              </a:ext>
            </a:extLst>
          </p:cNvPr>
          <p:cNvSpPr/>
          <p:nvPr/>
        </p:nvSpPr>
        <p:spPr>
          <a:xfrm>
            <a:off x="12009437" y="5668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42A14B-7731-2A4A-B5A4-49EFFF125DDC}"/>
              </a:ext>
            </a:extLst>
          </p:cNvPr>
          <p:cNvSpPr/>
          <p:nvPr/>
        </p:nvSpPr>
        <p:spPr>
          <a:xfrm>
            <a:off x="12161837" y="5821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27EE64-A6A4-9D49-9F89-4CB063A5EF30}"/>
              </a:ext>
            </a:extLst>
          </p:cNvPr>
          <p:cNvSpPr/>
          <p:nvPr/>
        </p:nvSpPr>
        <p:spPr>
          <a:xfrm>
            <a:off x="12314237" y="59737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7A81072-E67A-0A47-90E9-1B77D6BA1EF8}"/>
              </a:ext>
            </a:extLst>
          </p:cNvPr>
          <p:cNvSpPr/>
          <p:nvPr/>
        </p:nvSpPr>
        <p:spPr>
          <a:xfrm>
            <a:off x="12466637" y="6126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880B40-1BCD-B741-BE07-505855454174}"/>
              </a:ext>
            </a:extLst>
          </p:cNvPr>
          <p:cNvSpPr/>
          <p:nvPr/>
        </p:nvSpPr>
        <p:spPr>
          <a:xfrm>
            <a:off x="12619037" y="6278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CEFBB84-1CF4-794B-A962-8FBEE8EA0E7C}"/>
              </a:ext>
            </a:extLst>
          </p:cNvPr>
          <p:cNvSpPr/>
          <p:nvPr/>
        </p:nvSpPr>
        <p:spPr>
          <a:xfrm>
            <a:off x="12771437" y="6430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18D310-F300-024C-9999-3D3B93AA4B74}"/>
              </a:ext>
            </a:extLst>
          </p:cNvPr>
          <p:cNvSpPr/>
          <p:nvPr/>
        </p:nvSpPr>
        <p:spPr>
          <a:xfrm>
            <a:off x="12923837" y="6583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9FF085-0753-6042-86F0-232E1DEA9AEF}"/>
              </a:ext>
            </a:extLst>
          </p:cNvPr>
          <p:cNvSpPr/>
          <p:nvPr/>
        </p:nvSpPr>
        <p:spPr>
          <a:xfrm>
            <a:off x="13076237" y="67357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8FFB3A9-3DE2-A34B-BE19-11D96D159788}"/>
              </a:ext>
            </a:extLst>
          </p:cNvPr>
          <p:cNvSpPr/>
          <p:nvPr/>
        </p:nvSpPr>
        <p:spPr>
          <a:xfrm>
            <a:off x="13228637" y="6888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263685-6929-AD45-8471-62A0DDAEBC72}"/>
              </a:ext>
            </a:extLst>
          </p:cNvPr>
          <p:cNvSpPr/>
          <p:nvPr/>
        </p:nvSpPr>
        <p:spPr>
          <a:xfrm>
            <a:off x="13381037" y="7040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08EEA96-7E3F-ED4A-94E4-4D4265DB584D}"/>
              </a:ext>
            </a:extLst>
          </p:cNvPr>
          <p:cNvSpPr/>
          <p:nvPr/>
        </p:nvSpPr>
        <p:spPr>
          <a:xfrm>
            <a:off x="13533437" y="7192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9CCA4B-0B8E-8942-A7ED-9592A7C57287}"/>
              </a:ext>
            </a:extLst>
          </p:cNvPr>
          <p:cNvSpPr/>
          <p:nvPr/>
        </p:nvSpPr>
        <p:spPr>
          <a:xfrm>
            <a:off x="13685837" y="7345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3B474C-5E22-A74E-A1B2-4C5503D72E46}"/>
              </a:ext>
            </a:extLst>
          </p:cNvPr>
          <p:cNvCxnSpPr>
            <a:stCxn id="5" idx="3"/>
          </p:cNvCxnSpPr>
          <p:nvPr/>
        </p:nvCxnSpPr>
        <p:spPr>
          <a:xfrm flipV="1">
            <a:off x="8732837" y="6888162"/>
            <a:ext cx="1981200" cy="3810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AFCCDAC-9EF6-5B4E-B86B-B3A4907F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790" y="2540508"/>
            <a:ext cx="3097022" cy="20571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E479C7-7245-8F43-953D-68093D35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437" y="5402389"/>
            <a:ext cx="3097022" cy="20571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833E33-0125-5549-A42D-19951E0D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481" y="8150097"/>
            <a:ext cx="3097022" cy="2057146"/>
          </a:xfrm>
          <a:prstGeom prst="rect">
            <a:avLst/>
          </a:prstGeom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D20AC788-E7E5-F848-849B-24CC69F1FA68}"/>
              </a:ext>
            </a:extLst>
          </p:cNvPr>
          <p:cNvSpPr/>
          <p:nvPr/>
        </p:nvSpPr>
        <p:spPr>
          <a:xfrm rot="18948789">
            <a:off x="14828837" y="4055091"/>
            <a:ext cx="457200" cy="1600200"/>
          </a:xfrm>
          <a:prstGeom prst="rightBrace">
            <a:avLst>
              <a:gd name="adj1" fmla="val 30949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636FEBE-6C53-E34A-96E5-2110A48346C9}"/>
              </a:ext>
            </a:extLst>
          </p:cNvPr>
          <p:cNvSpPr/>
          <p:nvPr/>
        </p:nvSpPr>
        <p:spPr>
          <a:xfrm rot="18948789">
            <a:off x="15999760" y="5249862"/>
            <a:ext cx="457200" cy="1600200"/>
          </a:xfrm>
          <a:prstGeom prst="rightBrace">
            <a:avLst>
              <a:gd name="adj1" fmla="val 30949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441D90C0-8DFD-3345-8B7A-9DFCC5F84D83}"/>
              </a:ext>
            </a:extLst>
          </p:cNvPr>
          <p:cNvSpPr/>
          <p:nvPr/>
        </p:nvSpPr>
        <p:spPr>
          <a:xfrm rot="18948789">
            <a:off x="16936701" y="6652890"/>
            <a:ext cx="335214" cy="822609"/>
          </a:xfrm>
          <a:prstGeom prst="rightBrace">
            <a:avLst>
              <a:gd name="adj1" fmla="val 30949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CD2F3A7-386C-A34D-8FE7-705B875B3651}"/>
              </a:ext>
            </a:extLst>
          </p:cNvPr>
          <p:cNvCxnSpPr/>
          <p:nvPr/>
        </p:nvCxnSpPr>
        <p:spPr>
          <a:xfrm flipV="1">
            <a:off x="15514637" y="3569081"/>
            <a:ext cx="3627153" cy="1028573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7313B1E-B191-EC4B-8DC0-2E58B1160A8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6480846" y="5856983"/>
            <a:ext cx="2767591" cy="573979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2CF2B01-8FF7-7A40-AC7B-76916EFF3484}"/>
              </a:ext>
            </a:extLst>
          </p:cNvPr>
          <p:cNvCxnSpPr>
            <a:cxnSpLocks/>
          </p:cNvCxnSpPr>
          <p:nvPr/>
        </p:nvCxnSpPr>
        <p:spPr>
          <a:xfrm>
            <a:off x="17328213" y="6840901"/>
            <a:ext cx="2158784" cy="2028461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7356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E182-8221-E040-9B99-B0F4F129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CF628A-784E-7049-9536-494DC72FF0AB}"/>
              </a:ext>
            </a:extLst>
          </p:cNvPr>
          <p:cNvSpPr/>
          <p:nvPr/>
        </p:nvSpPr>
        <p:spPr>
          <a:xfrm>
            <a:off x="10942637" y="4602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9665-7FC5-C645-BED9-66B6A5F528F2}"/>
              </a:ext>
            </a:extLst>
          </p:cNvPr>
          <p:cNvSpPr/>
          <p:nvPr/>
        </p:nvSpPr>
        <p:spPr>
          <a:xfrm>
            <a:off x="1170464" y="2620962"/>
            <a:ext cx="7562373" cy="8610600"/>
          </a:xfrm>
          <a:prstGeom prst="roundRect">
            <a:avLst>
              <a:gd name="adj" fmla="val 3476"/>
            </a:avLst>
          </a:prstGeom>
          <a:solidFill>
            <a:srgbClr val="2F394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400 Product combinations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200 Pieces of service advice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100 Product-specific messages (and growing)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9D4A0-9CE1-E345-ABEC-DA4DB07AC851}"/>
              </a:ext>
            </a:extLst>
          </p:cNvPr>
          <p:cNvSpPr/>
          <p:nvPr/>
        </p:nvSpPr>
        <p:spPr>
          <a:xfrm>
            <a:off x="11095037" y="4754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638959-5091-4147-9E46-BBEF3EF7D001}"/>
              </a:ext>
            </a:extLst>
          </p:cNvPr>
          <p:cNvSpPr/>
          <p:nvPr/>
        </p:nvSpPr>
        <p:spPr>
          <a:xfrm>
            <a:off x="11247437" y="4906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4BC9E1-FB08-164E-83DC-4962B49BF8D8}"/>
              </a:ext>
            </a:extLst>
          </p:cNvPr>
          <p:cNvSpPr/>
          <p:nvPr/>
        </p:nvSpPr>
        <p:spPr>
          <a:xfrm>
            <a:off x="11399837" y="5059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911FB9-773D-B744-8F42-4B4D6BDD7C17}"/>
              </a:ext>
            </a:extLst>
          </p:cNvPr>
          <p:cNvSpPr/>
          <p:nvPr/>
        </p:nvSpPr>
        <p:spPr>
          <a:xfrm>
            <a:off x="11552237" y="52117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0CA788-9E91-CB4E-87BF-EEFA7B400510}"/>
              </a:ext>
            </a:extLst>
          </p:cNvPr>
          <p:cNvSpPr/>
          <p:nvPr/>
        </p:nvSpPr>
        <p:spPr>
          <a:xfrm>
            <a:off x="11704637" y="5364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FE4004-5025-C444-B4E3-D2715CD5EA84}"/>
              </a:ext>
            </a:extLst>
          </p:cNvPr>
          <p:cNvSpPr/>
          <p:nvPr/>
        </p:nvSpPr>
        <p:spPr>
          <a:xfrm>
            <a:off x="11857037" y="5516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1F56D1-05B7-3E4F-B330-EA5384C6A609}"/>
              </a:ext>
            </a:extLst>
          </p:cNvPr>
          <p:cNvSpPr/>
          <p:nvPr/>
        </p:nvSpPr>
        <p:spPr>
          <a:xfrm>
            <a:off x="12009437" y="5668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42A14B-7731-2A4A-B5A4-49EFFF125DDC}"/>
              </a:ext>
            </a:extLst>
          </p:cNvPr>
          <p:cNvSpPr/>
          <p:nvPr/>
        </p:nvSpPr>
        <p:spPr>
          <a:xfrm>
            <a:off x="12161837" y="5821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27EE64-A6A4-9D49-9F89-4CB063A5EF30}"/>
              </a:ext>
            </a:extLst>
          </p:cNvPr>
          <p:cNvSpPr/>
          <p:nvPr/>
        </p:nvSpPr>
        <p:spPr>
          <a:xfrm>
            <a:off x="12314237" y="59737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7A81072-E67A-0A47-90E9-1B77D6BA1EF8}"/>
              </a:ext>
            </a:extLst>
          </p:cNvPr>
          <p:cNvSpPr/>
          <p:nvPr/>
        </p:nvSpPr>
        <p:spPr>
          <a:xfrm>
            <a:off x="12466637" y="6126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880B40-1BCD-B741-BE07-505855454174}"/>
              </a:ext>
            </a:extLst>
          </p:cNvPr>
          <p:cNvSpPr/>
          <p:nvPr/>
        </p:nvSpPr>
        <p:spPr>
          <a:xfrm>
            <a:off x="12619037" y="6278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CEFBB84-1CF4-794B-A962-8FBEE8EA0E7C}"/>
              </a:ext>
            </a:extLst>
          </p:cNvPr>
          <p:cNvSpPr/>
          <p:nvPr/>
        </p:nvSpPr>
        <p:spPr>
          <a:xfrm>
            <a:off x="12771437" y="6430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18D310-F300-024C-9999-3D3B93AA4B74}"/>
              </a:ext>
            </a:extLst>
          </p:cNvPr>
          <p:cNvSpPr/>
          <p:nvPr/>
        </p:nvSpPr>
        <p:spPr>
          <a:xfrm>
            <a:off x="12923837" y="6583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9FF085-0753-6042-86F0-232E1DEA9AEF}"/>
              </a:ext>
            </a:extLst>
          </p:cNvPr>
          <p:cNvSpPr/>
          <p:nvPr/>
        </p:nvSpPr>
        <p:spPr>
          <a:xfrm>
            <a:off x="13076237" y="67357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8FFB3A9-3DE2-A34B-BE19-11D96D159788}"/>
              </a:ext>
            </a:extLst>
          </p:cNvPr>
          <p:cNvSpPr/>
          <p:nvPr/>
        </p:nvSpPr>
        <p:spPr>
          <a:xfrm>
            <a:off x="13228637" y="6888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263685-6929-AD45-8471-62A0DDAEBC72}"/>
              </a:ext>
            </a:extLst>
          </p:cNvPr>
          <p:cNvSpPr/>
          <p:nvPr/>
        </p:nvSpPr>
        <p:spPr>
          <a:xfrm>
            <a:off x="13381037" y="7040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08EEA96-7E3F-ED4A-94E4-4D4265DB584D}"/>
              </a:ext>
            </a:extLst>
          </p:cNvPr>
          <p:cNvSpPr/>
          <p:nvPr/>
        </p:nvSpPr>
        <p:spPr>
          <a:xfrm>
            <a:off x="13533437" y="7192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9CCA4B-0B8E-8942-A7ED-9592A7C57287}"/>
              </a:ext>
            </a:extLst>
          </p:cNvPr>
          <p:cNvSpPr/>
          <p:nvPr/>
        </p:nvSpPr>
        <p:spPr>
          <a:xfrm>
            <a:off x="13685837" y="7345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3B474C-5E22-A74E-A1B2-4C5503D72E46}"/>
              </a:ext>
            </a:extLst>
          </p:cNvPr>
          <p:cNvCxnSpPr>
            <a:stCxn id="5" idx="3"/>
          </p:cNvCxnSpPr>
          <p:nvPr/>
        </p:nvCxnSpPr>
        <p:spPr>
          <a:xfrm flipV="1">
            <a:off x="8732837" y="6888162"/>
            <a:ext cx="1981200" cy="3810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AFCCDAC-9EF6-5B4E-B86B-B3A4907F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790" y="2540508"/>
            <a:ext cx="3097022" cy="20571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E479C7-7245-8F43-953D-68093D35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437" y="5402389"/>
            <a:ext cx="3097022" cy="20571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833E33-0125-5549-A42D-19951E0D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481" y="8150097"/>
            <a:ext cx="3097022" cy="2057146"/>
          </a:xfrm>
          <a:prstGeom prst="rect">
            <a:avLst/>
          </a:prstGeom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D20AC788-E7E5-F848-849B-24CC69F1FA68}"/>
              </a:ext>
            </a:extLst>
          </p:cNvPr>
          <p:cNvSpPr/>
          <p:nvPr/>
        </p:nvSpPr>
        <p:spPr>
          <a:xfrm rot="18948789">
            <a:off x="14828837" y="4055091"/>
            <a:ext cx="457200" cy="1600200"/>
          </a:xfrm>
          <a:prstGeom prst="rightBrace">
            <a:avLst>
              <a:gd name="adj1" fmla="val 30949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636FEBE-6C53-E34A-96E5-2110A48346C9}"/>
              </a:ext>
            </a:extLst>
          </p:cNvPr>
          <p:cNvSpPr/>
          <p:nvPr/>
        </p:nvSpPr>
        <p:spPr>
          <a:xfrm rot="18948789">
            <a:off x="15999760" y="5249862"/>
            <a:ext cx="457200" cy="1600200"/>
          </a:xfrm>
          <a:prstGeom prst="rightBrace">
            <a:avLst>
              <a:gd name="adj1" fmla="val 30949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441D90C0-8DFD-3345-8B7A-9DFCC5F84D83}"/>
              </a:ext>
            </a:extLst>
          </p:cNvPr>
          <p:cNvSpPr/>
          <p:nvPr/>
        </p:nvSpPr>
        <p:spPr>
          <a:xfrm rot="18948789">
            <a:off x="16936701" y="6652890"/>
            <a:ext cx="335214" cy="822609"/>
          </a:xfrm>
          <a:prstGeom prst="rightBrace">
            <a:avLst>
              <a:gd name="adj1" fmla="val 30949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CD2F3A7-386C-A34D-8FE7-705B875B3651}"/>
              </a:ext>
            </a:extLst>
          </p:cNvPr>
          <p:cNvCxnSpPr/>
          <p:nvPr/>
        </p:nvCxnSpPr>
        <p:spPr>
          <a:xfrm flipV="1">
            <a:off x="15514637" y="3569081"/>
            <a:ext cx="3627153" cy="1028573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7313B1E-B191-EC4B-8DC0-2E58B1160A8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6480846" y="5856983"/>
            <a:ext cx="2767591" cy="573979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2CF2B01-8FF7-7A40-AC7B-76916EFF3484}"/>
              </a:ext>
            </a:extLst>
          </p:cNvPr>
          <p:cNvCxnSpPr>
            <a:cxnSpLocks/>
          </p:cNvCxnSpPr>
          <p:nvPr/>
        </p:nvCxnSpPr>
        <p:spPr>
          <a:xfrm>
            <a:off x="17328213" y="6840901"/>
            <a:ext cx="2158784" cy="2028461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E837D1-457D-9F4F-8B67-E3124516B5C3}"/>
              </a:ext>
            </a:extLst>
          </p:cNvPr>
          <p:cNvSpPr txBox="1"/>
          <p:nvPr/>
        </p:nvSpPr>
        <p:spPr>
          <a:xfrm>
            <a:off x="10723997" y="10593005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we get the right message to the right people?</a:t>
            </a:r>
          </a:p>
        </p:txBody>
      </p:sp>
    </p:spTree>
    <p:extLst>
      <p:ext uri="{BB962C8B-B14F-4D97-AF65-F5344CB8AC3E}">
        <p14:creationId xmlns:p14="http://schemas.microsoft.com/office/powerpoint/2010/main" val="87901574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E182-8221-E040-9B99-B0F4F129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CF628A-784E-7049-9536-494DC72FF0AB}"/>
              </a:ext>
            </a:extLst>
          </p:cNvPr>
          <p:cNvSpPr/>
          <p:nvPr/>
        </p:nvSpPr>
        <p:spPr>
          <a:xfrm>
            <a:off x="10942637" y="4602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9665-7FC5-C645-BED9-66B6A5F528F2}"/>
              </a:ext>
            </a:extLst>
          </p:cNvPr>
          <p:cNvSpPr/>
          <p:nvPr/>
        </p:nvSpPr>
        <p:spPr>
          <a:xfrm>
            <a:off x="1170464" y="2620962"/>
            <a:ext cx="7562373" cy="8610600"/>
          </a:xfrm>
          <a:prstGeom prst="roundRect">
            <a:avLst>
              <a:gd name="adj" fmla="val 3476"/>
            </a:avLst>
          </a:prstGeom>
          <a:solidFill>
            <a:srgbClr val="2F394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400 Product combinations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200 Pieces of service advice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100 Product-specific messages (and growing)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9D4A0-9CE1-E345-ABEC-DA4DB07AC851}"/>
              </a:ext>
            </a:extLst>
          </p:cNvPr>
          <p:cNvSpPr/>
          <p:nvPr/>
        </p:nvSpPr>
        <p:spPr>
          <a:xfrm>
            <a:off x="11095037" y="4754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638959-5091-4147-9E46-BBEF3EF7D001}"/>
              </a:ext>
            </a:extLst>
          </p:cNvPr>
          <p:cNvSpPr/>
          <p:nvPr/>
        </p:nvSpPr>
        <p:spPr>
          <a:xfrm>
            <a:off x="11247437" y="4906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4BC9E1-FB08-164E-83DC-4962B49BF8D8}"/>
              </a:ext>
            </a:extLst>
          </p:cNvPr>
          <p:cNvSpPr/>
          <p:nvPr/>
        </p:nvSpPr>
        <p:spPr>
          <a:xfrm>
            <a:off x="11399837" y="5059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911FB9-773D-B744-8F42-4B4D6BDD7C17}"/>
              </a:ext>
            </a:extLst>
          </p:cNvPr>
          <p:cNvSpPr/>
          <p:nvPr/>
        </p:nvSpPr>
        <p:spPr>
          <a:xfrm>
            <a:off x="11552237" y="52117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0CA788-9E91-CB4E-87BF-EEFA7B400510}"/>
              </a:ext>
            </a:extLst>
          </p:cNvPr>
          <p:cNvSpPr/>
          <p:nvPr/>
        </p:nvSpPr>
        <p:spPr>
          <a:xfrm>
            <a:off x="11704637" y="5364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FE4004-5025-C444-B4E3-D2715CD5EA84}"/>
              </a:ext>
            </a:extLst>
          </p:cNvPr>
          <p:cNvSpPr/>
          <p:nvPr/>
        </p:nvSpPr>
        <p:spPr>
          <a:xfrm>
            <a:off x="11857037" y="5516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1F56D1-05B7-3E4F-B330-EA5384C6A609}"/>
              </a:ext>
            </a:extLst>
          </p:cNvPr>
          <p:cNvSpPr/>
          <p:nvPr/>
        </p:nvSpPr>
        <p:spPr>
          <a:xfrm>
            <a:off x="12009437" y="5668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42A14B-7731-2A4A-B5A4-49EFFF125DDC}"/>
              </a:ext>
            </a:extLst>
          </p:cNvPr>
          <p:cNvSpPr/>
          <p:nvPr/>
        </p:nvSpPr>
        <p:spPr>
          <a:xfrm>
            <a:off x="12161837" y="5821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27EE64-A6A4-9D49-9F89-4CB063A5EF30}"/>
              </a:ext>
            </a:extLst>
          </p:cNvPr>
          <p:cNvSpPr/>
          <p:nvPr/>
        </p:nvSpPr>
        <p:spPr>
          <a:xfrm>
            <a:off x="12314237" y="59737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7A81072-E67A-0A47-90E9-1B77D6BA1EF8}"/>
              </a:ext>
            </a:extLst>
          </p:cNvPr>
          <p:cNvSpPr/>
          <p:nvPr/>
        </p:nvSpPr>
        <p:spPr>
          <a:xfrm>
            <a:off x="12466637" y="6126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880B40-1BCD-B741-BE07-505855454174}"/>
              </a:ext>
            </a:extLst>
          </p:cNvPr>
          <p:cNvSpPr/>
          <p:nvPr/>
        </p:nvSpPr>
        <p:spPr>
          <a:xfrm>
            <a:off x="12619037" y="6278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CEFBB84-1CF4-794B-A962-8FBEE8EA0E7C}"/>
              </a:ext>
            </a:extLst>
          </p:cNvPr>
          <p:cNvSpPr/>
          <p:nvPr/>
        </p:nvSpPr>
        <p:spPr>
          <a:xfrm>
            <a:off x="12771437" y="6430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18D310-F300-024C-9999-3D3B93AA4B74}"/>
              </a:ext>
            </a:extLst>
          </p:cNvPr>
          <p:cNvSpPr/>
          <p:nvPr/>
        </p:nvSpPr>
        <p:spPr>
          <a:xfrm>
            <a:off x="12923837" y="6583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9FF085-0753-6042-86F0-232E1DEA9AEF}"/>
              </a:ext>
            </a:extLst>
          </p:cNvPr>
          <p:cNvSpPr/>
          <p:nvPr/>
        </p:nvSpPr>
        <p:spPr>
          <a:xfrm>
            <a:off x="13076237" y="67357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8FFB3A9-3DE2-A34B-BE19-11D96D159788}"/>
              </a:ext>
            </a:extLst>
          </p:cNvPr>
          <p:cNvSpPr/>
          <p:nvPr/>
        </p:nvSpPr>
        <p:spPr>
          <a:xfrm>
            <a:off x="13228637" y="68881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263685-6929-AD45-8471-62A0DDAEBC72}"/>
              </a:ext>
            </a:extLst>
          </p:cNvPr>
          <p:cNvSpPr/>
          <p:nvPr/>
        </p:nvSpPr>
        <p:spPr>
          <a:xfrm>
            <a:off x="13381037" y="70405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08EEA96-7E3F-ED4A-94E4-4D4265DB584D}"/>
              </a:ext>
            </a:extLst>
          </p:cNvPr>
          <p:cNvSpPr/>
          <p:nvPr/>
        </p:nvSpPr>
        <p:spPr>
          <a:xfrm>
            <a:off x="13533437" y="71929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9CCA4B-0B8E-8942-A7ED-9592A7C57287}"/>
              </a:ext>
            </a:extLst>
          </p:cNvPr>
          <p:cNvSpPr/>
          <p:nvPr/>
        </p:nvSpPr>
        <p:spPr>
          <a:xfrm>
            <a:off x="13685837" y="7345362"/>
            <a:ext cx="3352800" cy="2133600"/>
          </a:xfrm>
          <a:prstGeom prst="roundRect">
            <a:avLst>
              <a:gd name="adj" fmla="val 5051"/>
            </a:avLst>
          </a:prstGeom>
          <a:solidFill>
            <a:srgbClr val="33003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Marketing Campaign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3B474C-5E22-A74E-A1B2-4C5503D72E46}"/>
              </a:ext>
            </a:extLst>
          </p:cNvPr>
          <p:cNvCxnSpPr>
            <a:stCxn id="5" idx="3"/>
          </p:cNvCxnSpPr>
          <p:nvPr/>
        </p:nvCxnSpPr>
        <p:spPr>
          <a:xfrm flipV="1">
            <a:off x="8732837" y="6888162"/>
            <a:ext cx="1981200" cy="3810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AFCCDAC-9EF6-5B4E-B86B-B3A4907F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790" y="2540508"/>
            <a:ext cx="3097022" cy="20571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E479C7-7245-8F43-953D-68093D35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437" y="5402389"/>
            <a:ext cx="3097022" cy="20571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833E33-0125-5549-A42D-19951E0D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481" y="8150097"/>
            <a:ext cx="3097022" cy="2057146"/>
          </a:xfrm>
          <a:prstGeom prst="rect">
            <a:avLst/>
          </a:prstGeom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D20AC788-E7E5-F848-849B-24CC69F1FA68}"/>
              </a:ext>
            </a:extLst>
          </p:cNvPr>
          <p:cNvSpPr/>
          <p:nvPr/>
        </p:nvSpPr>
        <p:spPr>
          <a:xfrm rot="18948789">
            <a:off x="14828837" y="4055091"/>
            <a:ext cx="457200" cy="1600200"/>
          </a:xfrm>
          <a:prstGeom prst="rightBrace">
            <a:avLst>
              <a:gd name="adj1" fmla="val 30949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636FEBE-6C53-E34A-96E5-2110A48346C9}"/>
              </a:ext>
            </a:extLst>
          </p:cNvPr>
          <p:cNvSpPr/>
          <p:nvPr/>
        </p:nvSpPr>
        <p:spPr>
          <a:xfrm rot="18948789">
            <a:off x="15999760" y="5249862"/>
            <a:ext cx="457200" cy="1600200"/>
          </a:xfrm>
          <a:prstGeom prst="rightBrace">
            <a:avLst>
              <a:gd name="adj1" fmla="val 30949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441D90C0-8DFD-3345-8B7A-9DFCC5F84D83}"/>
              </a:ext>
            </a:extLst>
          </p:cNvPr>
          <p:cNvSpPr/>
          <p:nvPr/>
        </p:nvSpPr>
        <p:spPr>
          <a:xfrm rot="18948789">
            <a:off x="16936701" y="6652890"/>
            <a:ext cx="335214" cy="822609"/>
          </a:xfrm>
          <a:prstGeom prst="rightBrace">
            <a:avLst>
              <a:gd name="adj1" fmla="val 30949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CD2F3A7-386C-A34D-8FE7-705B875B3651}"/>
              </a:ext>
            </a:extLst>
          </p:cNvPr>
          <p:cNvCxnSpPr/>
          <p:nvPr/>
        </p:nvCxnSpPr>
        <p:spPr>
          <a:xfrm flipV="1">
            <a:off x="15514637" y="3569081"/>
            <a:ext cx="3627153" cy="1028573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7313B1E-B191-EC4B-8DC0-2E58B1160A8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6480846" y="5856983"/>
            <a:ext cx="2767591" cy="573979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2CF2B01-8FF7-7A40-AC7B-76916EFF3484}"/>
              </a:ext>
            </a:extLst>
          </p:cNvPr>
          <p:cNvCxnSpPr>
            <a:cxnSpLocks/>
          </p:cNvCxnSpPr>
          <p:nvPr/>
        </p:nvCxnSpPr>
        <p:spPr>
          <a:xfrm>
            <a:off x="17328213" y="6840901"/>
            <a:ext cx="2158784" cy="2028461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E837D1-457D-9F4F-8B67-E3124516B5C3}"/>
              </a:ext>
            </a:extLst>
          </p:cNvPr>
          <p:cNvSpPr txBox="1"/>
          <p:nvPr/>
        </p:nvSpPr>
        <p:spPr>
          <a:xfrm>
            <a:off x="10723997" y="10593005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we get the right message to the right people?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1BC693-A9C6-D848-BD6F-AA012855B5E0}"/>
              </a:ext>
            </a:extLst>
          </p:cNvPr>
          <p:cNvSpPr txBox="1"/>
          <p:nvPr/>
        </p:nvSpPr>
        <p:spPr>
          <a:xfrm>
            <a:off x="10723997" y="11366474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happens when we need another campaign?</a:t>
            </a:r>
          </a:p>
        </p:txBody>
      </p:sp>
    </p:spTree>
    <p:extLst>
      <p:ext uri="{BB962C8B-B14F-4D97-AF65-F5344CB8AC3E}">
        <p14:creationId xmlns:p14="http://schemas.microsoft.com/office/powerpoint/2010/main" val="29874268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1788-66B4-7346-8A1A-76E94B9A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usually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18E6C-6572-634B-9A2A-76961DE59141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Determine which messaging is necessary for objectives</a:t>
            </a:r>
          </a:p>
          <a:p>
            <a:r>
              <a:rPr lang="en-US" dirty="0"/>
              <a:t>Kick off a project to specify how the database will be used</a:t>
            </a:r>
          </a:p>
          <a:p>
            <a:r>
              <a:rPr lang="en-US" dirty="0"/>
              <a:t>Create new ETL processes</a:t>
            </a:r>
          </a:p>
          <a:p>
            <a:r>
              <a:rPr lang="en-US" dirty="0"/>
              <a:t>Investigate new data sets</a:t>
            </a:r>
          </a:p>
          <a:p>
            <a:r>
              <a:rPr lang="en-US" dirty="0"/>
              <a:t>Add campaign to marketing automation system</a:t>
            </a:r>
          </a:p>
        </p:txBody>
      </p:sp>
    </p:spTree>
    <p:extLst>
      <p:ext uri="{BB962C8B-B14F-4D97-AF65-F5344CB8AC3E}">
        <p14:creationId xmlns:p14="http://schemas.microsoft.com/office/powerpoint/2010/main" val="1249303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C1CC-E289-C043-9531-C416BD9D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factory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C3280-6A53-ED4F-B4A4-6AE3425A6E6E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Fixed set of data sets containing customer properties (</a:t>
            </a:r>
            <a:r>
              <a:rPr lang="en-US" dirty="0" err="1"/>
              <a:t>incl</a:t>
            </a:r>
            <a:r>
              <a:rPr lang="en-US" dirty="0"/>
              <a:t> behaviors)</a:t>
            </a:r>
          </a:p>
          <a:p>
            <a:r>
              <a:rPr lang="en-US" dirty="0"/>
              <a:t>Fixed process/format for specifying subgroups of customers</a:t>
            </a:r>
          </a:p>
          <a:p>
            <a:r>
              <a:rPr lang="en-US" dirty="0"/>
              <a:t>Fixed process/format for specifying messaging</a:t>
            </a:r>
          </a:p>
          <a:p>
            <a:r>
              <a:rPr lang="en-US" dirty="0"/>
              <a:t>Fixed QA process</a:t>
            </a:r>
          </a:p>
          <a:p>
            <a:r>
              <a:rPr lang="en-US" dirty="0"/>
              <a:t>Fixed deployment process</a:t>
            </a:r>
          </a:p>
        </p:txBody>
      </p:sp>
    </p:spTree>
    <p:extLst>
      <p:ext uri="{BB962C8B-B14F-4D97-AF65-F5344CB8AC3E}">
        <p14:creationId xmlns:p14="http://schemas.microsoft.com/office/powerpoint/2010/main" val="26192068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53F6-D8CC-2C4A-872E-31ED84BB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-46039"/>
            <a:ext cx="23439438" cy="146496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10207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Creation of analytics factories can remove the need for analytics staff to be involved in certain processes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35568</TotalTime>
  <Words>340</Words>
  <Application>Microsoft Macintosh PowerPoint</Application>
  <PresentationFormat>Custom</PresentationFormat>
  <Paragraphs>100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ＭＳ Ｐゴシック</vt:lpstr>
      <vt:lpstr>Arial</vt:lpstr>
      <vt:lpstr>Calibri</vt:lpstr>
      <vt:lpstr>Online Programs Template White[1]</vt:lpstr>
      <vt:lpstr>PowerPoint Presentation</vt:lpstr>
      <vt:lpstr>The analytical factory</vt:lpstr>
      <vt:lpstr>An example</vt:lpstr>
      <vt:lpstr>An example</vt:lpstr>
      <vt:lpstr>An example</vt:lpstr>
      <vt:lpstr>What is usually required?</vt:lpstr>
      <vt:lpstr>Analytical factory approach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549</cp:revision>
  <dcterms:created xsi:type="dcterms:W3CDTF">2007-05-02T01:14:38Z</dcterms:created>
  <dcterms:modified xsi:type="dcterms:W3CDTF">2019-08-06T23:30:11Z</dcterms:modified>
</cp:coreProperties>
</file>